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70" r:id="rId5"/>
    <p:sldId id="272" r:id="rId6"/>
    <p:sldId id="271" r:id="rId7"/>
    <p:sldId id="259" r:id="rId8"/>
    <p:sldId id="260" r:id="rId9"/>
    <p:sldId id="274" r:id="rId10"/>
    <p:sldId id="273" r:id="rId11"/>
    <p:sldId id="261" r:id="rId12"/>
    <p:sldId id="269" r:id="rId13"/>
    <p:sldId id="262" r:id="rId14"/>
    <p:sldId id="263" r:id="rId15"/>
    <p:sldId id="275" r:id="rId16"/>
    <p:sldId id="267" r:id="rId17"/>
    <p:sldId id="268" r:id="rId18"/>
    <p:sldId id="264" r:id="rId19"/>
    <p:sldId id="265" r:id="rId20"/>
    <p:sldId id="266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3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010FCC-E7C9-4ADD-8729-2908172FCFCE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0AE5089-1122-4445-872E-65A70E4D58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84A8736-4D6D-47EF-87FE-39F2EF5D3000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DDFD03F-BCD1-44DE-87D0-82967EC31E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FD03F-BCD1-44DE-87D0-82967EC31EC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DECCDE-5E62-49C3-BAC7-752E95B9B211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596769-0ED3-4AD3-9CFF-7EDF803B54D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etry-online.org/poetry-terms.htm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languageisavirus.com/poetry-guide/iambic_pentameter.html" TargetMode="External"/><Relationship Id="rId5" Type="http://schemas.openxmlformats.org/officeDocument/2006/relationships/hyperlink" Target="http://www.sterlingschools.org/shs/stf/jbarnh/poetry/eop14.htm" TargetMode="External"/><Relationship Id="rId4" Type="http://schemas.openxmlformats.org/officeDocument/2006/relationships/hyperlink" Target="http://manassas.k12.va.us/round/ClassWeb/Slough/Poetry/rhyme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8200"/>
            <a:ext cx="7851648" cy="2286000"/>
          </a:xfrm>
        </p:spPr>
        <p:txBody>
          <a:bodyPr>
            <a:normAutofit/>
          </a:bodyPr>
          <a:lstStyle/>
          <a:p>
            <a:r>
              <a:rPr lang="en-US" dirty="0" smtClean="0"/>
              <a:t>Ways to Navigate Poetry </a:t>
            </a:r>
            <a:br>
              <a:rPr lang="en-US" dirty="0" smtClean="0"/>
            </a:br>
            <a:r>
              <a:rPr lang="en-US" sz="2000" dirty="0" smtClean="0"/>
              <a:t>Adapted from </a:t>
            </a:r>
            <a:r>
              <a:rPr lang="en-US" sz="2000" i="1" dirty="0" smtClean="0"/>
              <a:t>How To Write Poetry</a:t>
            </a:r>
            <a:r>
              <a:rPr lang="en-US" sz="2000" dirty="0" smtClean="0"/>
              <a:t> by Paul B. </a:t>
            </a:r>
            <a:r>
              <a:rPr lang="en-US" sz="2000" dirty="0" err="1" smtClean="0"/>
              <a:t>Janeczko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962400"/>
            <a:ext cx="7854696" cy="1752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Biotech English 10</a:t>
            </a:r>
          </a:p>
          <a:p>
            <a:r>
              <a:rPr lang="en-US" dirty="0" smtClean="0"/>
              <a:t>Spring 2011</a:t>
            </a:r>
            <a:endParaRPr lang="en-US" dirty="0"/>
          </a:p>
        </p:txBody>
      </p:sp>
      <p:pic>
        <p:nvPicPr>
          <p:cNvPr id="5122" name="Picture 2" descr="C:\Users\Caroline\AppData\Local\Microsoft\Windows\Temporary Internet Files\Content.IE5\H3E8409M\MC90043259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886200"/>
            <a:ext cx="1828572" cy="18285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Free Verse </a:t>
            </a:r>
          </a:p>
          <a:p>
            <a:pPr>
              <a:buNone/>
            </a:pPr>
            <a:r>
              <a:rPr lang="en-US" sz="1800" dirty="0" smtClean="0"/>
              <a:t>- Does not rhyme, but is NOT written in iambic pentameter. Different rhythm throughout. Ex: Walt Whitman’s </a:t>
            </a:r>
            <a:r>
              <a:rPr lang="en-US" sz="1800" i="1" dirty="0" smtClean="0"/>
              <a:t>Leaves of Grass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pPr algn="ctr"/>
            <a:r>
              <a:rPr lang="en-US" dirty="0" smtClean="0"/>
              <a:t>Creating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81584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900" dirty="0" smtClean="0"/>
              <a:t>You want the reader of your poem to </a:t>
            </a:r>
            <a:r>
              <a:rPr lang="en-US" sz="2900" u="sng" dirty="0" smtClean="0"/>
              <a:t>feel like they are there with you</a:t>
            </a:r>
            <a:r>
              <a:rPr lang="en-US" sz="2900" dirty="0" smtClean="0"/>
              <a:t> and experiencing the event too!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Sensory Imagery (sight, sound, touch, smell, taste)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Tone (the writer’s attitude toward the material/readers. Can be playful, angry, serious,  outraged, serene, tender etc</a:t>
            </a:r>
            <a:r>
              <a:rPr lang="en-US" dirty="0" smtClean="0"/>
              <a:t>.)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Mood (feeling or atmosphere implied in poem)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STRONG</a:t>
            </a:r>
            <a:r>
              <a:rPr lang="en-US" dirty="0" smtClean="0"/>
              <a:t> verbs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400" dirty="0" smtClean="0"/>
              <a:t>Ex: Walk </a:t>
            </a:r>
            <a:r>
              <a:rPr lang="en-US" sz="2400" dirty="0" smtClean="0">
                <a:sym typeface="Wingdings" pitchFamily="2" charset="2"/>
              </a:rPr>
              <a:t> hobbled, sprinted, sauntered, shuffled</a:t>
            </a:r>
          </a:p>
          <a:p>
            <a:pPr>
              <a:buNone/>
            </a:pPr>
            <a:r>
              <a:rPr lang="en-US" sz="2400" dirty="0" smtClean="0">
                <a:sym typeface="Wingdings" pitchFamily="2" charset="2"/>
              </a:rPr>
              <a:t>		       Talk  conversed, chat, whispered, bellowed</a:t>
            </a:r>
          </a:p>
          <a:p>
            <a:pPr>
              <a:buNone/>
            </a:pPr>
            <a:endParaRPr lang="en-US" sz="24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ym typeface="Wingdings" pitchFamily="2" charset="2"/>
              </a:rPr>
              <a:t> Adjectives…Does anyone cook?!</a:t>
            </a:r>
          </a:p>
          <a:p>
            <a:pPr>
              <a:buNone/>
            </a:pPr>
            <a:r>
              <a:rPr lang="en-US" sz="2400" dirty="0" smtClean="0">
                <a:sym typeface="Wingdings" pitchFamily="2" charset="2"/>
              </a:rPr>
              <a:t>		Ex: Blue  indigo, robin egg, sapphire, aquamarine 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endParaRPr lang="en-US"/>
          </a:p>
        </p:txBody>
      </p:sp>
      <p:pic>
        <p:nvPicPr>
          <p:cNvPr id="4098" name="Picture 2" descr="C:\Users\Caroline\AppData\Local\Microsoft\Windows\Temporary Internet Files\Content.IE5\H3E8409M\MC900437234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2895600"/>
            <a:ext cx="41148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Word </a:t>
            </a:r>
            <a:r>
              <a:rPr lang="en-US" dirty="0" smtClean="0">
                <a:solidFill>
                  <a:srgbClr val="FF0000"/>
                </a:solidFill>
              </a:rPr>
              <a:t>Choice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“The difference between the right word and the almost right word is like the difference between lightning and a lightning bug.” </a:t>
            </a:r>
          </a:p>
          <a:p>
            <a:pPr>
              <a:buNone/>
            </a:pPr>
            <a:r>
              <a:rPr lang="en-US" dirty="0" smtClean="0"/>
              <a:t>                				--Mark Twain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Word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Choice Cont’d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763000" cy="5410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 smtClean="0"/>
              <a:t>“Bingo” by Paul B. </a:t>
            </a:r>
            <a:r>
              <a:rPr lang="en-US" sz="2000" dirty="0" err="1" smtClean="0"/>
              <a:t>Janeczko</a:t>
            </a: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400" dirty="0" smtClean="0"/>
              <a:t>Saturday night				</a:t>
            </a:r>
            <a:r>
              <a:rPr lang="en-US" sz="1400" dirty="0" smtClean="0">
                <a:solidFill>
                  <a:srgbClr val="FF0000"/>
                </a:solidFill>
              </a:rPr>
              <a:t>Flinging</a:t>
            </a:r>
            <a:r>
              <a:rPr lang="en-US" sz="1400" dirty="0" smtClean="0"/>
              <a:t> her hat,</a:t>
            </a:r>
          </a:p>
          <a:p>
            <a:pPr>
              <a:buNone/>
            </a:pPr>
            <a:r>
              <a:rPr lang="en-US" sz="1400" dirty="0" smtClean="0"/>
              <a:t>Dad washed, I dried				</a:t>
            </a:r>
            <a:r>
              <a:rPr lang="en-US" sz="1400" dirty="0" smtClean="0">
                <a:solidFill>
                  <a:srgbClr val="FF0000"/>
                </a:solidFill>
              </a:rPr>
              <a:t>twirling</a:t>
            </a:r>
            <a:r>
              <a:rPr lang="en-US" sz="1400" dirty="0" smtClean="0"/>
              <a:t> out of her jacket,	</a:t>
            </a:r>
          </a:p>
          <a:p>
            <a:pPr>
              <a:buNone/>
            </a:pPr>
            <a:r>
              <a:rPr lang="en-US" sz="1400" dirty="0" smtClean="0"/>
              <a:t>the supper dishes				she pulled dollar bills</a:t>
            </a:r>
          </a:p>
          <a:p>
            <a:pPr>
              <a:buNone/>
            </a:pPr>
            <a:r>
              <a:rPr lang="en-US" sz="1400" dirty="0" smtClean="0"/>
              <a:t>while Mom </a:t>
            </a:r>
            <a:r>
              <a:rPr lang="en-US" sz="1400" dirty="0" smtClean="0">
                <a:solidFill>
                  <a:srgbClr val="FF0000"/>
                </a:solidFill>
              </a:rPr>
              <a:t>armed </a:t>
            </a:r>
            <a:r>
              <a:rPr lang="en-US" sz="1400" dirty="0" smtClean="0"/>
              <a:t>herself				from her pockets</a:t>
            </a:r>
          </a:p>
          <a:p>
            <a:pPr>
              <a:buNone/>
            </a:pPr>
            <a:r>
              <a:rPr lang="en-US" sz="1400" dirty="0" smtClean="0"/>
              <a:t>for Early Bird bingo at seven			before </a:t>
            </a:r>
            <a:r>
              <a:rPr lang="en-US" sz="1400" dirty="0" smtClean="0">
                <a:solidFill>
                  <a:srgbClr val="FF0000"/>
                </a:solidFill>
              </a:rPr>
              <a:t>setting them free</a:t>
            </a:r>
          </a:p>
          <a:p>
            <a:pPr>
              <a:buNone/>
            </a:pPr>
            <a:r>
              <a:rPr lang="en-US" sz="1400" dirty="0" smtClean="0"/>
              <a:t>in the church basement: her lucky piece		</a:t>
            </a:r>
            <a:r>
              <a:rPr lang="en-US" sz="1400" dirty="0" smtClean="0">
                <a:solidFill>
                  <a:srgbClr val="FF0000"/>
                </a:solidFill>
              </a:rPr>
              <a:t>to flutter like fat spring snow.</a:t>
            </a:r>
          </a:p>
          <a:p>
            <a:pPr>
              <a:buNone/>
            </a:pPr>
            <a:r>
              <a:rPr lang="en-US" sz="1400" dirty="0" smtClean="0"/>
              <a:t>(a smooth quarter she’d won the first time out)</a:t>
            </a:r>
          </a:p>
          <a:p>
            <a:pPr>
              <a:buNone/>
            </a:pPr>
            <a:r>
              <a:rPr lang="en-US" sz="1400" dirty="0" smtClean="0"/>
              <a:t>seat cushion,				“</a:t>
            </a:r>
            <a:r>
              <a:rPr lang="en-US" sz="1400" dirty="0" err="1" smtClean="0"/>
              <a:t>Nintey</a:t>
            </a:r>
            <a:r>
              <a:rPr lang="en-US" sz="1400" dirty="0" smtClean="0"/>
              <a:t>-two dollars! she </a:t>
            </a:r>
            <a:r>
              <a:rPr lang="en-US" sz="1400" dirty="0" smtClean="0">
                <a:solidFill>
                  <a:srgbClr val="FF0000"/>
                </a:solidFill>
              </a:rPr>
              <a:t>squealed</a:t>
            </a:r>
          </a:p>
          <a:p>
            <a:pPr>
              <a:buNone/>
            </a:pPr>
            <a:r>
              <a:rPr lang="en-US" sz="1400" dirty="0" smtClean="0"/>
              <a:t>and a White Owls box of pink plastic markers. 		as Dad hugged her off the floor.</a:t>
            </a:r>
          </a:p>
          <a:p>
            <a:pPr>
              <a:buNone/>
            </a:pPr>
            <a:r>
              <a:rPr lang="en-US" sz="1400" dirty="0" smtClean="0"/>
              <a:t>						“</a:t>
            </a:r>
            <a:r>
              <a:rPr lang="en-US" sz="1400" dirty="0" err="1" smtClean="0"/>
              <a:t>Nintey</a:t>
            </a:r>
            <a:r>
              <a:rPr lang="en-US" sz="1400" dirty="0" smtClean="0"/>
              <a:t>-two dollars!”</a:t>
            </a:r>
          </a:p>
          <a:p>
            <a:pPr>
              <a:buNone/>
            </a:pPr>
            <a:r>
              <a:rPr lang="en-US" sz="1400" dirty="0" smtClean="0"/>
              <a:t>Dad read the paper				</a:t>
            </a:r>
          </a:p>
          <a:p>
            <a:pPr>
              <a:buNone/>
            </a:pPr>
            <a:r>
              <a:rPr lang="en-US" sz="1400" dirty="0" smtClean="0"/>
              <a:t>watched TV with me				In bed I listened to</a:t>
            </a:r>
          </a:p>
          <a:p>
            <a:pPr>
              <a:buNone/>
            </a:pPr>
            <a:r>
              <a:rPr lang="en-US" sz="1400" dirty="0" smtClean="0"/>
              <a:t>until Mom returned,				mumbled voices</a:t>
            </a:r>
          </a:p>
          <a:p>
            <a:pPr>
              <a:buNone/>
            </a:pPr>
            <a:r>
              <a:rPr lang="en-US" sz="1400" dirty="0" smtClean="0"/>
              <a:t>announcing her triumph with a door slam		planning to spend the money--</a:t>
            </a:r>
          </a:p>
          <a:p>
            <a:pPr>
              <a:buNone/>
            </a:pPr>
            <a:r>
              <a:rPr lang="en-US" sz="1400" dirty="0" smtClean="0"/>
              <a:t>and a shout					on groceries</a:t>
            </a:r>
          </a:p>
          <a:p>
            <a:pPr>
              <a:buNone/>
            </a:pPr>
            <a:r>
              <a:rPr lang="en-US" sz="1400" dirty="0" smtClean="0"/>
              <a:t>“I was hot!”					school clothes</a:t>
            </a:r>
          </a:p>
          <a:p>
            <a:pPr>
              <a:buNone/>
            </a:pPr>
            <a:r>
              <a:rPr lang="en-US" sz="1400" dirty="0" smtClean="0"/>
              <a:t>						a leaky radiator—</a:t>
            </a:r>
          </a:p>
          <a:p>
            <a:pPr>
              <a:buNone/>
            </a:pPr>
            <a:r>
              <a:rPr lang="en-US" sz="1400" dirty="0" smtClean="0"/>
              <a:t>						and wished she’d buy</a:t>
            </a:r>
          </a:p>
          <a:p>
            <a:pPr>
              <a:buNone/>
            </a:pPr>
            <a:r>
              <a:rPr lang="en-US" sz="1400" dirty="0" smtClean="0"/>
              <a:t>						a shiny red dress</a:t>
            </a:r>
          </a:p>
          <a:p>
            <a:pPr>
              <a:buNone/>
            </a:pPr>
            <a:r>
              <a:rPr lang="en-US" sz="1400" dirty="0" smtClean="0"/>
              <a:t>						long white gloves</a:t>
            </a:r>
          </a:p>
          <a:p>
            <a:pPr>
              <a:buNone/>
            </a:pPr>
            <a:r>
              <a:rPr lang="en-US" sz="1400" dirty="0" smtClean="0"/>
              <a:t>						and </a:t>
            </a:r>
            <a:r>
              <a:rPr lang="en-US" sz="1400" dirty="0" smtClean="0">
                <a:solidFill>
                  <a:srgbClr val="FF0000"/>
                </a:solidFill>
              </a:rPr>
              <a:t>clickety-click </a:t>
            </a:r>
            <a:r>
              <a:rPr lang="en-US" sz="1400" dirty="0" smtClean="0"/>
              <a:t>high heels.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pPr algn="ctr"/>
            <a:r>
              <a:rPr lang="en-US" dirty="0" smtClean="0"/>
              <a:t>Figurative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9933"/>
                </a:solidFill>
              </a:rPr>
              <a:t>Diction: </a:t>
            </a:r>
            <a:r>
              <a:rPr lang="en-US" sz="2400" dirty="0" smtClean="0"/>
              <a:t>choice of words especially in regard to clearness and effectiveness</a:t>
            </a:r>
          </a:p>
          <a:p>
            <a:pPr>
              <a:buNone/>
            </a:pPr>
            <a:endParaRPr lang="en-US" sz="2400" dirty="0" smtClean="0">
              <a:solidFill>
                <a:srgbClr val="FF9933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9933"/>
                </a:solidFill>
              </a:rPr>
              <a:t>Metaphor: </a:t>
            </a:r>
            <a:r>
              <a:rPr lang="en-US" sz="2400" dirty="0" smtClean="0"/>
              <a:t>describe one thing as if it were something else; something used to represent something else</a:t>
            </a:r>
          </a:p>
          <a:p>
            <a:pPr>
              <a:buNone/>
            </a:pPr>
            <a:r>
              <a:rPr lang="en-US" sz="2400" dirty="0" smtClean="0"/>
              <a:t>	Ex: The moon, a luminous beacon in the night sky, guided me as I trudged on the dark path through the woods.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9933"/>
                </a:solidFill>
              </a:rPr>
              <a:t>Simile: </a:t>
            </a:r>
            <a:r>
              <a:rPr lang="en-US" dirty="0" smtClean="0"/>
              <a:t>Comparing one thing to another using “like” or “as”</a:t>
            </a:r>
          </a:p>
          <a:p>
            <a:pPr>
              <a:buNone/>
            </a:pPr>
            <a:r>
              <a:rPr lang="en-US" dirty="0" smtClean="0"/>
              <a:t>	Ex: The sailor was as hungry as a wolf when he finally disembarked the ship after a long journey across the Atlantic.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9933"/>
                </a:solidFill>
              </a:rPr>
              <a:t>Personification: </a:t>
            </a:r>
            <a:r>
              <a:rPr lang="en-US" dirty="0" smtClean="0"/>
              <a:t>Giving human qualities to inanimate objects.</a:t>
            </a:r>
          </a:p>
          <a:p>
            <a:pPr>
              <a:buNone/>
            </a:pPr>
            <a:r>
              <a:rPr lang="en-US" dirty="0" smtClean="0"/>
              <a:t>	Ex: “The wind howled through the night”</a:t>
            </a:r>
          </a:p>
          <a:p>
            <a:pPr>
              <a:buNone/>
            </a:pPr>
            <a:r>
              <a:rPr lang="en-US" dirty="0" smtClean="0"/>
              <a:t>		“ The old house groaned in the fierce hurricane”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Elements…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Hyperbole: Exaggeration is made for emphasis or humorous effect</a:t>
            </a:r>
          </a:p>
          <a:p>
            <a:r>
              <a:rPr lang="en-US" dirty="0" smtClean="0"/>
              <a:t>Enjambment: The running over of a sentence or a thought from one line to another. </a:t>
            </a:r>
          </a:p>
          <a:p>
            <a:pPr lvl="1">
              <a:buNone/>
            </a:pPr>
            <a:r>
              <a:rPr lang="en-US" i="1" dirty="0" smtClean="0"/>
              <a:t>“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smtClean="0"/>
              <a:t>carry your heart with me(</a:t>
            </a:r>
            <a:r>
              <a:rPr lang="en-US" i="1" dirty="0" err="1" smtClean="0"/>
              <a:t>i</a:t>
            </a:r>
            <a:r>
              <a:rPr lang="en-US" i="1" dirty="0" smtClean="0"/>
              <a:t> carry it in</a:t>
            </a:r>
            <a:r>
              <a:rPr lang="en-US" dirty="0" smtClean="0"/>
              <a:t> 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my </a:t>
            </a:r>
            <a:r>
              <a:rPr lang="en-US" i="1" dirty="0" smtClean="0"/>
              <a:t>heart)</a:t>
            </a:r>
            <a:r>
              <a:rPr lang="en-US" i="1" dirty="0" err="1" smtClean="0"/>
              <a:t>i</a:t>
            </a:r>
            <a:r>
              <a:rPr lang="en-US" i="1" dirty="0" smtClean="0"/>
              <a:t> am never without </a:t>
            </a:r>
            <a:r>
              <a:rPr lang="en-US" i="1" dirty="0" smtClean="0"/>
              <a:t>it(anywhere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go you go</a:t>
            </a:r>
            <a:r>
              <a:rPr lang="en-US" i="1" dirty="0" smtClean="0"/>
              <a:t>, my dear; and </a:t>
            </a:r>
            <a:r>
              <a:rPr lang="en-US" i="1" dirty="0" smtClean="0"/>
              <a:t>whatever is done</a:t>
            </a:r>
            <a:r>
              <a:rPr lang="en-US" dirty="0" smtClean="0"/>
              <a:t> 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by </a:t>
            </a:r>
            <a:r>
              <a:rPr lang="en-US" i="1" dirty="0" smtClean="0"/>
              <a:t>only me is your doing</a:t>
            </a:r>
            <a:r>
              <a:rPr lang="en-US" i="1" dirty="0" smtClean="0"/>
              <a:t>, my </a:t>
            </a:r>
            <a:r>
              <a:rPr lang="en-US" i="1" dirty="0" smtClean="0"/>
              <a:t>darling)</a:t>
            </a:r>
            <a:r>
              <a:rPr lang="en-US" dirty="0" smtClean="0"/>
              <a:t> </a:t>
            </a:r>
            <a:r>
              <a:rPr lang="en-US" dirty="0" smtClean="0"/>
              <a:t>“ – </a:t>
            </a:r>
            <a:r>
              <a:rPr lang="en-US" dirty="0" err="1" smtClean="0"/>
              <a:t>e.e</a:t>
            </a:r>
            <a:r>
              <a:rPr lang="en-US" dirty="0" smtClean="0"/>
              <a:t>. </a:t>
            </a:r>
            <a:r>
              <a:rPr lang="en-US" smtClean="0"/>
              <a:t>cummings</a:t>
            </a: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438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Why don’t poets just say what they mean?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172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 Why do stained-glass windows always block the sun with all those annoying colors and patterns?”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3223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76600" y="53340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Allan Wolf, </a:t>
            </a:r>
            <a:r>
              <a:rPr lang="en-US" i="1" dirty="0" smtClean="0"/>
              <a:t>Immersed in Verse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pPr algn="ctr"/>
            <a:r>
              <a:rPr lang="en-US" dirty="0" smtClean="0"/>
              <a:t>Line Breaks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9933"/>
                </a:solidFill>
              </a:rPr>
              <a:t>Literally, a break in a sentence or phrase within a poem where one part of the sentence is continued from one line to the next: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From “Raymond” by Paul B. </a:t>
            </a:r>
            <a:r>
              <a:rPr lang="en-US" dirty="0" err="1" smtClean="0"/>
              <a:t>Janeczko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Hair the color of pencil shavings,</a:t>
            </a:r>
          </a:p>
          <a:p>
            <a:pPr>
              <a:buNone/>
            </a:pPr>
            <a:r>
              <a:rPr lang="en-US" dirty="0" smtClean="0"/>
              <a:t>eyes as dark as a night river,</a:t>
            </a:r>
          </a:p>
          <a:p>
            <a:pPr>
              <a:buNone/>
            </a:pPr>
            <a:r>
              <a:rPr lang="en-US" dirty="0" smtClean="0"/>
              <a:t>best friend</a:t>
            </a:r>
          </a:p>
          <a:p>
            <a:pPr>
              <a:buNone/>
            </a:pPr>
            <a:r>
              <a:rPr lang="en-US" dirty="0" smtClean="0"/>
              <a:t>since fifth grade</a:t>
            </a:r>
          </a:p>
          <a:p>
            <a:pPr>
              <a:buNone/>
            </a:pPr>
            <a:r>
              <a:rPr lang="en-US" dirty="0" smtClean="0"/>
              <a:t>when he seemed to stop</a:t>
            </a:r>
          </a:p>
          <a:p>
            <a:pPr>
              <a:buNone/>
            </a:pPr>
            <a:r>
              <a:rPr lang="en-US" dirty="0" smtClean="0"/>
              <a:t>growing.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At the Top Hat Café, </a:t>
            </a:r>
          </a:p>
          <a:p>
            <a:pPr>
              <a:buNone/>
            </a:pPr>
            <a:r>
              <a:rPr lang="en-US" dirty="0" smtClean="0"/>
              <a:t>gave me one play</a:t>
            </a:r>
          </a:p>
          <a:p>
            <a:pPr>
              <a:buNone/>
            </a:pPr>
            <a:r>
              <a:rPr lang="en-US" dirty="0" smtClean="0"/>
              <a:t>on his juke box quarters</a:t>
            </a:r>
          </a:p>
        </p:txBody>
      </p:sp>
      <p:pic>
        <p:nvPicPr>
          <p:cNvPr id="3075" name="Picture 3" descr="C:\Users\Caroline\AppData\Local\Microsoft\Windows\Temporary Internet Files\Content.IE5\BT0FL3SY\MC90032368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4572000"/>
            <a:ext cx="2054712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Why would I want to break up lines in a particular way anyway?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 To emphasize a certain word or phrase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Carrying a word to the next line can add suspense or surprise to your poem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To create a particular visual effect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It just feels right!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Writing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Brainstorming: Jotting down ideas, thoughts, feelings</a:t>
            </a:r>
          </a:p>
          <a:p>
            <a:r>
              <a:rPr lang="en-US" dirty="0" smtClean="0"/>
              <a:t>Drafting</a:t>
            </a:r>
          </a:p>
          <a:p>
            <a:r>
              <a:rPr lang="en-US" dirty="0" smtClean="0"/>
              <a:t>Editing: Looking over the first draft of your poem and searching for ways to improve it</a:t>
            </a:r>
          </a:p>
          <a:p>
            <a:r>
              <a:rPr lang="en-US" dirty="0" smtClean="0"/>
              <a:t>Revising: Making improvements</a:t>
            </a:r>
          </a:p>
          <a:p>
            <a:r>
              <a:rPr lang="en-US" dirty="0" smtClean="0"/>
              <a:t>Publishing: Your poem is complete and ready to be shared!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1:- </a:t>
            </a:r>
            <a:r>
              <a:rPr lang="en-US" dirty="0" err="1" smtClean="0"/>
              <a:t>Janeczko</a:t>
            </a:r>
            <a:r>
              <a:rPr lang="en-US" dirty="0" smtClean="0"/>
              <a:t>, Paul B. </a:t>
            </a:r>
            <a:r>
              <a:rPr lang="en-US" u="sng" dirty="0" smtClean="0"/>
              <a:t>How to Write Poetry</a:t>
            </a:r>
            <a:r>
              <a:rPr lang="en-US" dirty="0" smtClean="0"/>
              <a:t>. New York: Scholastic, Inc., 1999.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2: - </a:t>
            </a:r>
            <a:r>
              <a:rPr lang="en-US" sz="1800" dirty="0" smtClean="0">
                <a:hlinkClick r:id="rId3"/>
              </a:rPr>
              <a:t>http://www.poetry-online.org/poetry-terms.htm</a:t>
            </a:r>
            <a:endParaRPr lang="en-US" sz="1800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3: - </a:t>
            </a:r>
            <a:r>
              <a:rPr lang="en-US" sz="1800" dirty="0" smtClean="0">
                <a:hlinkClick r:id="rId4"/>
              </a:rPr>
              <a:t>http://manassas.k12.va.us/round/ClassWeb/Slough/Poetry/rhyme.htm</a:t>
            </a:r>
            <a:endParaRPr lang="en-US" sz="1800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4:- </a:t>
            </a:r>
            <a:r>
              <a:rPr lang="en-US" sz="1800" dirty="0" smtClean="0"/>
              <a:t>All images are from Microsoft Office Clip Art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5: - </a:t>
            </a:r>
            <a:r>
              <a:rPr lang="en-US" sz="1800" dirty="0" smtClean="0">
                <a:hlinkClick r:id="rId5"/>
              </a:rPr>
              <a:t>http://www.sterlingschools.org/shs/stf/jbarnh/poetry/eop14.htm</a:t>
            </a:r>
            <a:endParaRPr lang="en-US" sz="1800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6: - </a:t>
            </a:r>
            <a:r>
              <a:rPr lang="en-US" sz="1800" dirty="0" smtClean="0">
                <a:hlinkClick r:id="rId6"/>
              </a:rPr>
              <a:t>http://languageisavirus.com/poetry-guide/iambic_pentameter.html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Make your Poetry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u="sng" dirty="0" smtClean="0">
                <a:solidFill>
                  <a:srgbClr val="FF9933"/>
                </a:solidFill>
              </a:rPr>
              <a:t>Sound Effects</a:t>
            </a:r>
          </a:p>
          <a:p>
            <a:pPr>
              <a:buNone/>
            </a:pPr>
            <a:endParaRPr lang="en-US" u="sng" dirty="0" smtClean="0">
              <a:solidFill>
                <a:srgbClr val="FF9933"/>
              </a:solidFill>
            </a:endParaRPr>
          </a:p>
          <a:p>
            <a:pPr>
              <a:buFontTx/>
              <a:buChar char="-"/>
            </a:pP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Alliteration: </a:t>
            </a:r>
            <a:r>
              <a:rPr lang="en-US" dirty="0" smtClean="0"/>
              <a:t>Repetition of consonants of words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100" dirty="0" smtClean="0"/>
              <a:t>(Ex: Peter Piper picked a peek of pickled peppers,   	setting sun,   	totally terrible, far-flung favorite)</a:t>
            </a:r>
          </a:p>
          <a:p>
            <a:pPr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Onomatopoeia: </a:t>
            </a:r>
            <a:r>
              <a:rPr lang="en-US" dirty="0" smtClean="0"/>
              <a:t>a word that makes the sound of the 				action it describes</a:t>
            </a:r>
          </a:p>
          <a:p>
            <a:pPr lvl="2">
              <a:buFontTx/>
              <a:buChar char="-"/>
            </a:pPr>
            <a:r>
              <a:rPr lang="en-US" dirty="0" smtClean="0"/>
              <a:t>(Ex: thump, bang, honk, bonk, moo, clank, hiss, ring, click)</a:t>
            </a:r>
          </a:p>
          <a:p>
            <a:pPr lvl="2"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Assonance: </a:t>
            </a:r>
            <a:r>
              <a:rPr lang="en-US" dirty="0" smtClean="0"/>
              <a:t>Repetition of vowels in words</a:t>
            </a:r>
          </a:p>
          <a:p>
            <a:pPr lvl="2">
              <a:buNone/>
            </a:pPr>
            <a:r>
              <a:rPr lang="en-US" dirty="0" smtClean="0"/>
              <a:t>     (Ex: heat, three, meet)</a:t>
            </a:r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7285799" y="1066800"/>
            <a:ext cx="18582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POP!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2362200"/>
            <a:ext cx="29718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diamond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en-US" dirty="0" smtClean="0"/>
              <a:t>More Ways…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US" sz="35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Consonance: </a:t>
            </a:r>
            <a:r>
              <a:rPr lang="en-US" dirty="0" smtClean="0"/>
              <a:t>Repetition of the same consonant (internal or ending) two or more times in short succession. Ex: “I dropped the lo</a:t>
            </a:r>
            <a:r>
              <a:rPr lang="en-US" u="sng" dirty="0" smtClean="0"/>
              <a:t>ck</a:t>
            </a:r>
            <a:r>
              <a:rPr lang="en-US" dirty="0" smtClean="0"/>
              <a:t>et in the thi</a:t>
            </a:r>
            <a:r>
              <a:rPr lang="en-US" u="sng" dirty="0" smtClean="0"/>
              <a:t>ck</a:t>
            </a:r>
            <a:r>
              <a:rPr lang="en-US" dirty="0" smtClean="0"/>
              <a:t> mud.”</a:t>
            </a:r>
          </a:p>
          <a:p>
            <a:pPr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sz="3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Rhythm: </a:t>
            </a:r>
            <a:r>
              <a:rPr lang="en-US" sz="3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pattern of accented and unaccented syllables in a line</a:t>
            </a:r>
            <a:endParaRPr lang="en-US" sz="30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lvl="1"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Iambic Pentameter: </a:t>
            </a:r>
          </a:p>
          <a:p>
            <a:pPr lvl="2">
              <a:buFontTx/>
              <a:buChar char="-"/>
            </a:pPr>
            <a:r>
              <a:rPr lang="en-US" b="1" dirty="0" smtClean="0"/>
              <a:t>Meter</a:t>
            </a:r>
            <a:r>
              <a:rPr lang="en-US" dirty="0" smtClean="0"/>
              <a:t> (sound pattern) in (verse) poetry.</a:t>
            </a:r>
          </a:p>
          <a:p>
            <a:pPr lvl="2">
              <a:buFontTx/>
              <a:buChar char="-"/>
            </a:pPr>
            <a:r>
              <a:rPr lang="en-US" b="1" dirty="0" smtClean="0"/>
              <a:t>Foot</a:t>
            </a:r>
            <a:r>
              <a:rPr lang="en-US" dirty="0" smtClean="0"/>
              <a:t> = basic unit of meter used to describe rhythm. Certain number of syllables forming part of a line of verse. In English, feet are named for the combination of accented and unaccented syllables</a:t>
            </a:r>
          </a:p>
          <a:p>
            <a:pPr lvl="2">
              <a:buFontTx/>
              <a:buChar char="-"/>
            </a:pPr>
            <a:r>
              <a:rPr lang="en-US" b="1" dirty="0" smtClean="0"/>
              <a:t>Iamb</a:t>
            </a:r>
            <a:r>
              <a:rPr lang="en-US" dirty="0" smtClean="0"/>
              <a:t> = metrical foot characterized by a short (unstressed) syllable followed by a long (stressed) syllable.</a:t>
            </a:r>
          </a:p>
          <a:p>
            <a:pPr lvl="2">
              <a:buFontTx/>
              <a:buChar char="-"/>
            </a:pPr>
            <a:r>
              <a:rPr lang="en-US" b="1" dirty="0" smtClean="0"/>
              <a:t>Iambic Pentameter </a:t>
            </a:r>
            <a:r>
              <a:rPr lang="en-US" dirty="0" smtClean="0"/>
              <a:t>consists of 5 iambic feet (pairs of stressed &amp; unstressed syllables)</a:t>
            </a:r>
          </a:p>
          <a:p>
            <a:pPr lvl="2"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r>
              <a:rPr lang="en-US" dirty="0" smtClean="0"/>
              <a:t>Poetry Scanning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u="sng" dirty="0" smtClean="0"/>
              <a:t>Writing Rhythm: </a:t>
            </a:r>
            <a:r>
              <a:rPr lang="en-US" sz="2000" u="sng" dirty="0" err="1" smtClean="0"/>
              <a:t>da</a:t>
            </a:r>
            <a:r>
              <a:rPr lang="en-US" sz="2000" u="sng" dirty="0" smtClean="0"/>
              <a:t> DUM</a:t>
            </a:r>
          </a:p>
          <a:p>
            <a:pPr>
              <a:buNone/>
            </a:pPr>
            <a:r>
              <a:rPr lang="en-US" sz="2000" dirty="0" smtClean="0"/>
              <a:t>A line of iambic pentameter is five of these in a row:</a:t>
            </a:r>
          </a:p>
          <a:p>
            <a:r>
              <a:rPr lang="en-US" sz="2000" dirty="0" err="1" smtClean="0"/>
              <a:t>Da</a:t>
            </a:r>
            <a:r>
              <a:rPr lang="en-US" sz="2000" dirty="0" smtClean="0"/>
              <a:t> DUM </a:t>
            </a:r>
            <a:r>
              <a:rPr lang="en-US" sz="2000" dirty="0" err="1" smtClean="0"/>
              <a:t>da</a:t>
            </a:r>
            <a:r>
              <a:rPr lang="en-US" sz="2000" dirty="0" smtClean="0"/>
              <a:t> DUM </a:t>
            </a:r>
            <a:r>
              <a:rPr lang="en-US" sz="2000" dirty="0" err="1" smtClean="0"/>
              <a:t>da</a:t>
            </a:r>
            <a:r>
              <a:rPr lang="en-US" sz="2000" dirty="0" smtClean="0"/>
              <a:t> DUM </a:t>
            </a:r>
            <a:r>
              <a:rPr lang="en-US" sz="2000" dirty="0" err="1" smtClean="0"/>
              <a:t>da</a:t>
            </a:r>
            <a:r>
              <a:rPr lang="en-US" sz="2000" dirty="0" smtClean="0"/>
              <a:t> DUM </a:t>
            </a:r>
            <a:r>
              <a:rPr lang="en-US" sz="2000" dirty="0" err="1" smtClean="0"/>
              <a:t>da</a:t>
            </a:r>
            <a:r>
              <a:rPr lang="en-US" sz="2000" dirty="0" smtClean="0"/>
              <a:t> DUM</a:t>
            </a:r>
          </a:p>
          <a:p>
            <a:r>
              <a:rPr lang="en-US" sz="2000" dirty="0" smtClean="0"/>
              <a:t>We can notate this is with a '</a:t>
            </a:r>
            <a:r>
              <a:rPr lang="en-US" sz="2000" b="1" dirty="0" smtClean="0"/>
              <a:t>x'</a:t>
            </a:r>
            <a:r>
              <a:rPr lang="en-US" sz="2000" dirty="0" smtClean="0"/>
              <a:t> mark representing an unstressed syllable and a '</a:t>
            </a:r>
            <a:r>
              <a:rPr lang="en-US" sz="2000" b="1" dirty="0" smtClean="0"/>
              <a:t>/'</a:t>
            </a:r>
            <a:r>
              <a:rPr lang="en-US" sz="2000" dirty="0" smtClean="0"/>
              <a:t> mark representing a stressed syllable. </a:t>
            </a:r>
          </a:p>
          <a:p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In this notation a line of iambic pentameter would look like this:</a:t>
            </a:r>
          </a:p>
          <a:p>
            <a:r>
              <a:rPr lang="en-US" sz="2000" dirty="0" smtClean="0"/>
              <a:t>x/x/x/x/x/</a:t>
            </a:r>
            <a:br>
              <a:rPr lang="en-US" sz="2000" dirty="0" smtClean="0"/>
            </a:br>
            <a:endParaRPr lang="en-US" sz="2000" dirty="0" smtClean="0"/>
          </a:p>
          <a:p>
            <a:pPr>
              <a:buNone/>
            </a:pPr>
            <a:r>
              <a:rPr lang="en-US" sz="2200" dirty="0" smtClean="0"/>
              <a:t>Non-bold = short syllable</a:t>
            </a:r>
          </a:p>
          <a:p>
            <a:pPr>
              <a:buNone/>
            </a:pPr>
            <a:r>
              <a:rPr lang="en-US" sz="2200" b="1" dirty="0" smtClean="0"/>
              <a:t>Bold</a:t>
            </a:r>
            <a:r>
              <a:rPr lang="en-US" sz="2200" dirty="0" smtClean="0"/>
              <a:t> = long syllable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Example:</a:t>
            </a:r>
          </a:p>
          <a:p>
            <a:pPr>
              <a:buNone/>
            </a:pPr>
            <a:r>
              <a:rPr lang="en-US" sz="2000" dirty="0" smtClean="0"/>
              <a:t>“To </a:t>
            </a:r>
            <a:r>
              <a:rPr lang="en-US" sz="2000" b="1" dirty="0" smtClean="0"/>
              <a:t>strive</a:t>
            </a:r>
            <a:r>
              <a:rPr lang="en-US" sz="2000" dirty="0" smtClean="0"/>
              <a:t>, to </a:t>
            </a:r>
            <a:r>
              <a:rPr lang="en-US" sz="2000" b="1" dirty="0" smtClean="0"/>
              <a:t>seek</a:t>
            </a:r>
            <a:r>
              <a:rPr lang="en-US" sz="2000" dirty="0" smtClean="0"/>
              <a:t>, to </a:t>
            </a:r>
            <a:r>
              <a:rPr lang="en-US" sz="2000" b="1" dirty="0" smtClean="0"/>
              <a:t>find</a:t>
            </a:r>
            <a:r>
              <a:rPr lang="en-US" sz="2000" dirty="0" smtClean="0"/>
              <a:t>, and </a:t>
            </a:r>
            <a:r>
              <a:rPr lang="en-US" sz="2000" b="1" dirty="0" smtClean="0"/>
              <a:t>not</a:t>
            </a:r>
            <a:r>
              <a:rPr lang="en-US" sz="2000" dirty="0" smtClean="0"/>
              <a:t> to </a:t>
            </a:r>
            <a:r>
              <a:rPr lang="en-US" sz="2000" b="1" dirty="0" smtClean="0"/>
              <a:t>yield</a:t>
            </a:r>
            <a:r>
              <a:rPr lang="en-US" sz="2000" dirty="0" smtClean="0"/>
              <a:t>.” – </a:t>
            </a:r>
            <a:r>
              <a:rPr lang="en-US" sz="2000" i="1" dirty="0" smtClean="0"/>
              <a:t>Alfred Tennyson</a:t>
            </a:r>
          </a:p>
          <a:p>
            <a:pPr>
              <a:buNone/>
            </a:pPr>
            <a:r>
              <a:rPr lang="en-US" sz="2100" dirty="0" smtClean="0"/>
              <a:t>“ If </a:t>
            </a:r>
            <a:r>
              <a:rPr lang="en-US" sz="2100" b="1" dirty="0" smtClean="0"/>
              <a:t>mu-</a:t>
            </a:r>
            <a:r>
              <a:rPr lang="en-US" sz="2100" dirty="0" smtClean="0"/>
              <a:t> / -sic </a:t>
            </a:r>
            <a:r>
              <a:rPr lang="en-US" sz="2100" b="1" dirty="0" smtClean="0"/>
              <a:t>be</a:t>
            </a:r>
            <a:r>
              <a:rPr lang="en-US" sz="2100" dirty="0" smtClean="0"/>
              <a:t> / the </a:t>
            </a:r>
            <a:r>
              <a:rPr lang="en-US" sz="2100" b="1" dirty="0" smtClean="0"/>
              <a:t>food</a:t>
            </a:r>
            <a:r>
              <a:rPr lang="en-US" sz="2100" dirty="0" smtClean="0"/>
              <a:t> / of </a:t>
            </a:r>
            <a:r>
              <a:rPr lang="en-US" sz="2100" b="1" dirty="0" smtClean="0"/>
              <a:t>love</a:t>
            </a:r>
            <a:r>
              <a:rPr lang="en-US" sz="2100" dirty="0" smtClean="0"/>
              <a:t>, / play </a:t>
            </a:r>
            <a:r>
              <a:rPr lang="en-US" sz="2100" b="1" dirty="0" smtClean="0"/>
              <a:t>on.” – </a:t>
            </a:r>
            <a:r>
              <a:rPr lang="en-US" sz="2100" i="1" dirty="0" smtClean="0"/>
              <a:t>William Shakespeare</a:t>
            </a:r>
          </a:p>
          <a:p>
            <a:pPr>
              <a:buNone/>
            </a:pPr>
            <a:endParaRPr lang="en-US" sz="2000" i="1" dirty="0" smtClean="0"/>
          </a:p>
          <a:p>
            <a:pPr>
              <a:buNone/>
            </a:pPr>
            <a:endParaRPr lang="en-US" sz="2000" i="1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Poem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Refrain: </a:t>
            </a:r>
            <a:r>
              <a:rPr lang="en-US" dirty="0" smtClean="0"/>
              <a:t>line or lines repeated in verse (or music), often seen at the end of stanzas; chorus</a:t>
            </a:r>
          </a:p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Stanza Forms:</a:t>
            </a:r>
            <a:r>
              <a:rPr lang="en-US" dirty="0" smtClean="0"/>
              <a:t>		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Couplet-</a:t>
            </a:r>
            <a:r>
              <a:rPr lang="en-US" dirty="0" smtClean="0"/>
              <a:t> two lines of verse with similar end rhymes; two line stanzas with similar grammatical structure &amp; idea complete within itself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Quatrain</a:t>
            </a:r>
            <a:r>
              <a:rPr lang="en-US" dirty="0" smtClean="0"/>
              <a:t>- 4 line stanzas of any kind</a:t>
            </a:r>
          </a:p>
          <a:p>
            <a:pPr lvl="2"/>
            <a:r>
              <a:rPr lang="en-US" dirty="0" smtClean="0"/>
              <a:t>Ex: 	“The sense of danger must not disappear:</a:t>
            </a:r>
            <a:br>
              <a:rPr lang="en-US" dirty="0" smtClean="0"/>
            </a:br>
            <a:r>
              <a:rPr lang="en-US" dirty="0" smtClean="0"/>
              <a:t>	The way is certainly both short and steep, </a:t>
            </a:r>
            <a:br>
              <a:rPr lang="en-US" dirty="0" smtClean="0"/>
            </a:br>
            <a:r>
              <a:rPr lang="en-US" dirty="0" smtClean="0"/>
              <a:t>	However gradual it looks from here;</a:t>
            </a:r>
            <a:br>
              <a:rPr lang="en-US" dirty="0" smtClean="0"/>
            </a:br>
            <a:r>
              <a:rPr lang="en-US" dirty="0" smtClean="0"/>
              <a:t>	Look if you like, but you will have to leap.” – W.H. Auden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Sestet </a:t>
            </a:r>
            <a:r>
              <a:rPr lang="en-US" dirty="0" smtClean="0"/>
              <a:t>– 6 line stanza or poem; final six lines of sonnet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Octet (Octave) </a:t>
            </a:r>
            <a:r>
              <a:rPr lang="en-US" dirty="0" smtClean="0"/>
              <a:t>– 8 line stanza or poem; first eight lines of sonnet</a:t>
            </a:r>
            <a:br>
              <a:rPr lang="en-US" dirty="0" smtClean="0"/>
            </a:b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026" name="Picture 2" descr="C:\Users\Caroline\AppData\Local\Microsoft\Windows\Temporary Internet Files\Content.IE5\H3E8409M\MC90031132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304800"/>
            <a:ext cx="1365314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7848600" cy="6675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76400"/>
            <a:ext cx="4572000" cy="518159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500" dirty="0" smtClean="0"/>
              <a:t>“Annabel Lee” by Edgar Allan Poe</a:t>
            </a:r>
          </a:p>
          <a:p>
            <a:pPr>
              <a:buNone/>
            </a:pP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2900" dirty="0" smtClean="0"/>
              <a:t>It was many and many a year ago,</a:t>
            </a:r>
            <a:br>
              <a:rPr lang="en-US" sz="2900" dirty="0" smtClean="0"/>
            </a:br>
            <a:r>
              <a:rPr lang="en-US" sz="2900" dirty="0" smtClean="0"/>
              <a:t>In a </a:t>
            </a:r>
            <a:r>
              <a:rPr lang="en-US" sz="2900" dirty="0" smtClean="0">
                <a:solidFill>
                  <a:srgbClr val="FF0000"/>
                </a:solidFill>
              </a:rPr>
              <a:t>kingdom by the sea</a:t>
            </a:r>
            <a:r>
              <a:rPr lang="en-US" sz="2900" dirty="0" smtClean="0"/>
              <a:t>,</a:t>
            </a:r>
            <a:br>
              <a:rPr lang="en-US" sz="2900" dirty="0" smtClean="0"/>
            </a:br>
            <a:r>
              <a:rPr lang="en-US" sz="2900" dirty="0" smtClean="0"/>
              <a:t>That a maiden there lived whom you may know</a:t>
            </a:r>
            <a:br>
              <a:rPr lang="en-US" sz="2900" dirty="0" smtClean="0"/>
            </a:br>
            <a:r>
              <a:rPr lang="en-US" sz="2900" dirty="0" smtClean="0"/>
              <a:t>By the name of </a:t>
            </a:r>
            <a:r>
              <a:rPr lang="en-US" sz="2900" dirty="0" smtClean="0">
                <a:solidFill>
                  <a:srgbClr val="00B0F0"/>
                </a:solidFill>
              </a:rPr>
              <a:t>Annabel Lee</a:t>
            </a:r>
            <a:r>
              <a:rPr lang="en-US" sz="2900" dirty="0" smtClean="0"/>
              <a:t>;</a:t>
            </a:r>
            <a:br>
              <a:rPr lang="en-US" sz="2900" dirty="0" smtClean="0"/>
            </a:br>
            <a:r>
              <a:rPr lang="en-US" sz="2900" dirty="0" smtClean="0"/>
              <a:t>And this maiden she lived with no other thought</a:t>
            </a:r>
            <a:br>
              <a:rPr lang="en-US" sz="2900" dirty="0" smtClean="0"/>
            </a:br>
            <a:r>
              <a:rPr lang="en-US" sz="2900" dirty="0" smtClean="0"/>
              <a:t>Than to love and be loved by me.</a:t>
            </a:r>
            <a:br>
              <a:rPr lang="en-US" sz="2900" dirty="0" smtClean="0"/>
            </a:b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dirty="0" smtClean="0"/>
              <a:t>I was a child and she was a child,</a:t>
            </a:r>
            <a:br>
              <a:rPr lang="en-US" sz="2900" dirty="0" smtClean="0"/>
            </a:br>
            <a:r>
              <a:rPr lang="en-US" sz="2900" dirty="0" smtClean="0"/>
              <a:t>In this </a:t>
            </a:r>
            <a:r>
              <a:rPr lang="en-US" sz="2900" dirty="0" smtClean="0">
                <a:solidFill>
                  <a:srgbClr val="FF0000"/>
                </a:solidFill>
              </a:rPr>
              <a:t>kingdom by the sea</a:t>
            </a:r>
            <a:r>
              <a:rPr lang="en-US" sz="2900" dirty="0" smtClean="0"/>
              <a:t>:</a:t>
            </a:r>
            <a:br>
              <a:rPr lang="en-US" sz="2900" dirty="0" smtClean="0"/>
            </a:br>
            <a:r>
              <a:rPr lang="en-US" sz="2900" dirty="0" smtClean="0"/>
              <a:t>But we loved with a love that was more than love - </a:t>
            </a:r>
            <a:br>
              <a:rPr lang="en-US" sz="2900" dirty="0" smtClean="0"/>
            </a:br>
            <a:r>
              <a:rPr lang="en-US" sz="2900" dirty="0" smtClean="0"/>
              <a:t>I and my </a:t>
            </a:r>
            <a:r>
              <a:rPr lang="en-US" sz="2900" dirty="0" smtClean="0">
                <a:solidFill>
                  <a:srgbClr val="00B0F0"/>
                </a:solidFill>
              </a:rPr>
              <a:t>Annabel Lee</a:t>
            </a:r>
            <a:r>
              <a:rPr lang="en-US" sz="2900" dirty="0" smtClean="0"/>
              <a:t>;</a:t>
            </a:r>
            <a:br>
              <a:rPr lang="en-US" sz="2900" dirty="0" smtClean="0"/>
            </a:br>
            <a:r>
              <a:rPr lang="en-US" sz="2900" dirty="0" smtClean="0"/>
              <a:t>With a love that the winged seraphs of heaven</a:t>
            </a:r>
            <a:br>
              <a:rPr lang="en-US" sz="2900" dirty="0" smtClean="0"/>
            </a:br>
            <a:r>
              <a:rPr lang="en-US" sz="2900" dirty="0" smtClean="0"/>
              <a:t>Coveted her and me.</a:t>
            </a:r>
            <a:br>
              <a:rPr lang="en-US" sz="2900" dirty="0" smtClean="0"/>
            </a:b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dirty="0" smtClean="0"/>
              <a:t>And this was the reason that, long ago,</a:t>
            </a:r>
            <a:br>
              <a:rPr lang="en-US" sz="2900" dirty="0" smtClean="0"/>
            </a:br>
            <a:r>
              <a:rPr lang="en-US" sz="2900" dirty="0" smtClean="0"/>
              <a:t>In this kingdom by the sea,</a:t>
            </a:r>
            <a:br>
              <a:rPr lang="en-US" sz="2900" dirty="0" smtClean="0"/>
            </a:br>
            <a:r>
              <a:rPr lang="en-US" sz="2900" dirty="0" smtClean="0"/>
              <a:t>A wind blew out of a cloud, chilling</a:t>
            </a:r>
            <a:br>
              <a:rPr lang="en-US" sz="2900" dirty="0" smtClean="0"/>
            </a:br>
            <a:r>
              <a:rPr lang="en-US" sz="2900" dirty="0" smtClean="0"/>
              <a:t>My beautiful Annabel Lee;</a:t>
            </a:r>
            <a:br>
              <a:rPr lang="en-US" sz="2900" dirty="0" smtClean="0"/>
            </a:br>
            <a:r>
              <a:rPr lang="en-US" sz="2900" dirty="0" smtClean="0"/>
              <a:t>So that her high-born kinsmen came</a:t>
            </a:r>
            <a:br>
              <a:rPr lang="en-US" sz="2900" dirty="0" smtClean="0"/>
            </a:br>
            <a:r>
              <a:rPr lang="en-US" sz="2900" dirty="0" smtClean="0"/>
              <a:t>And bore her away from me,</a:t>
            </a:r>
            <a:br>
              <a:rPr lang="en-US" sz="2900" dirty="0" smtClean="0"/>
            </a:br>
            <a:r>
              <a:rPr lang="en-US" sz="2900" dirty="0" smtClean="0"/>
              <a:t>To shut her up in a </a:t>
            </a:r>
            <a:r>
              <a:rPr lang="en-US" sz="2900" dirty="0" err="1" smtClean="0"/>
              <a:t>sepulchre</a:t>
            </a: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dirty="0" smtClean="0"/>
              <a:t>In this kingdom by the sea.</a:t>
            </a:r>
            <a:endParaRPr lang="en-US" sz="29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828800"/>
            <a:ext cx="4800600" cy="4648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/>
              <a:t>	</a:t>
            </a:r>
            <a:r>
              <a:rPr lang="en-US" sz="1400" dirty="0" smtClean="0"/>
              <a:t>The angels, not half so happy in heaven,</a:t>
            </a:r>
            <a:br>
              <a:rPr lang="en-US" sz="1400" dirty="0" smtClean="0"/>
            </a:br>
            <a:r>
              <a:rPr lang="en-US" sz="1400" dirty="0" smtClean="0"/>
              <a:t>Went envying her and me - </a:t>
            </a:r>
            <a:br>
              <a:rPr lang="en-US" sz="1400" dirty="0" smtClean="0"/>
            </a:br>
            <a:r>
              <a:rPr lang="en-US" sz="1400" dirty="0" smtClean="0"/>
              <a:t>Yes! that was the reason (as all men know,</a:t>
            </a:r>
            <a:br>
              <a:rPr lang="en-US" sz="1400" dirty="0" smtClean="0"/>
            </a:br>
            <a:r>
              <a:rPr lang="en-US" sz="1400" dirty="0" smtClean="0"/>
              <a:t>In this kingdom by the sea)</a:t>
            </a:r>
            <a:br>
              <a:rPr lang="en-US" sz="1400" dirty="0" smtClean="0"/>
            </a:br>
            <a:r>
              <a:rPr lang="en-US" sz="1400" dirty="0" smtClean="0"/>
              <a:t>That the wind came out of the cloud one night,</a:t>
            </a:r>
            <a:br>
              <a:rPr lang="en-US" sz="1400" dirty="0" smtClean="0"/>
            </a:br>
            <a:r>
              <a:rPr lang="en-US" sz="1400" dirty="0" smtClean="0"/>
              <a:t>Chilling and killing my Annabel Lee.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But our love it was stronger by far than the love</a:t>
            </a:r>
            <a:br>
              <a:rPr lang="en-US" sz="1400" dirty="0" smtClean="0"/>
            </a:br>
            <a:r>
              <a:rPr lang="en-US" sz="1400" dirty="0" smtClean="0"/>
              <a:t>Of those who were older than we - </a:t>
            </a:r>
            <a:br>
              <a:rPr lang="en-US" sz="1400" dirty="0" smtClean="0"/>
            </a:br>
            <a:r>
              <a:rPr lang="en-US" sz="1400" dirty="0" smtClean="0"/>
              <a:t>Of many far wiser than we - </a:t>
            </a:r>
            <a:br>
              <a:rPr lang="en-US" sz="1400" dirty="0" smtClean="0"/>
            </a:br>
            <a:r>
              <a:rPr lang="en-US" sz="1400" dirty="0" smtClean="0"/>
              <a:t>And neither the angels in heaven above,</a:t>
            </a:r>
            <a:br>
              <a:rPr lang="en-US" sz="1400" dirty="0" smtClean="0"/>
            </a:br>
            <a:r>
              <a:rPr lang="en-US" sz="1400" dirty="0" smtClean="0"/>
              <a:t>Nor the demons down under the sea,</a:t>
            </a:r>
            <a:br>
              <a:rPr lang="en-US" sz="1400" dirty="0" smtClean="0"/>
            </a:br>
            <a:r>
              <a:rPr lang="en-US" sz="1400" dirty="0" smtClean="0"/>
              <a:t>Can ever dissever my soul from the soul</a:t>
            </a:r>
            <a:br>
              <a:rPr lang="en-US" sz="1400" dirty="0" smtClean="0"/>
            </a:br>
            <a:r>
              <a:rPr lang="en-US" sz="1400" dirty="0" smtClean="0"/>
              <a:t>Of the beautiful Annabel Lee;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For the moon never beams without bringing me dreams</a:t>
            </a:r>
            <a:br>
              <a:rPr lang="en-US" sz="1400" dirty="0" smtClean="0"/>
            </a:br>
            <a:r>
              <a:rPr lang="en-US" sz="1400" dirty="0" smtClean="0"/>
              <a:t>Of the beautiful Annabel Lee;</a:t>
            </a:r>
            <a:br>
              <a:rPr lang="en-US" sz="1400" dirty="0" smtClean="0"/>
            </a:br>
            <a:r>
              <a:rPr lang="en-US" sz="1400" dirty="0" smtClean="0"/>
              <a:t>And the stars never rise but I feel the bright eyes</a:t>
            </a:r>
            <a:br>
              <a:rPr lang="en-US" sz="1400" dirty="0" smtClean="0"/>
            </a:br>
            <a:r>
              <a:rPr lang="en-US" sz="1400" dirty="0" smtClean="0"/>
              <a:t>Of the beautiful Annabel Lee;</a:t>
            </a:r>
            <a:br>
              <a:rPr lang="en-US" sz="1400" dirty="0" smtClean="0"/>
            </a:br>
            <a:r>
              <a:rPr lang="en-US" sz="1400" dirty="0" smtClean="0"/>
              <a:t>And so, all the night-tide, I lie down by the side</a:t>
            </a:r>
            <a:br>
              <a:rPr lang="en-US" sz="1400" dirty="0" smtClean="0"/>
            </a:br>
            <a:r>
              <a:rPr lang="en-US" sz="1400" dirty="0" smtClean="0"/>
              <a:t>Of my darling -my darling -my life and my bride,</a:t>
            </a:r>
            <a:br>
              <a:rPr lang="en-US" sz="1400" dirty="0" smtClean="0"/>
            </a:br>
            <a:r>
              <a:rPr lang="en-US" sz="1400" dirty="0" smtClean="0"/>
              <a:t>In the </a:t>
            </a:r>
            <a:r>
              <a:rPr lang="en-US" sz="1400" dirty="0" err="1" smtClean="0"/>
              <a:t>sepulchre</a:t>
            </a:r>
            <a:r>
              <a:rPr lang="en-US" sz="1400" dirty="0" smtClean="0"/>
              <a:t> there by the sea - </a:t>
            </a:r>
            <a:br>
              <a:rPr lang="en-US" sz="1400" dirty="0" smtClean="0"/>
            </a:br>
            <a:r>
              <a:rPr lang="en-US" sz="1400" dirty="0" smtClean="0"/>
              <a:t>In her tomb by the sounding sea.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Rhyme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“A rhyme has the repetition of the same or similar sounds at the end of two or more words most often at the ends of lines.” (1) </a:t>
            </a: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Approximate (Slant):  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 partial or imperfect rhyme, </a:t>
            </a:r>
          </a:p>
          <a:p>
            <a:pPr>
              <a:buNone/>
            </a:pP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often using assonance or consonance only. </a:t>
            </a:r>
          </a:p>
          <a:p>
            <a:pPr>
              <a:buNone/>
            </a:pP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Also called half rhyme, near rhyme, oblique </a:t>
            </a:r>
          </a:p>
          <a:p>
            <a:pPr>
              <a:buNone/>
            </a:pP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rhyme and off rhyme</a:t>
            </a:r>
          </a:p>
          <a:p>
            <a:pPr>
              <a:buNone/>
            </a:pPr>
            <a:endParaRPr lang="en-US" sz="2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Internal: 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Occurs </a:t>
            </a:r>
            <a:r>
              <a:rPr lang="en-US" sz="3200" b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within 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 line</a:t>
            </a:r>
          </a:p>
          <a:p>
            <a:pPr>
              <a:buNone/>
            </a:pP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	</a:t>
            </a:r>
            <a:r>
              <a:rPr lang="en-US" sz="32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</a:rPr>
              <a:t>“</a:t>
            </a:r>
            <a:r>
              <a:rPr lang="en-US" sz="3200" dirty="0" smtClean="0"/>
              <a:t>Once upon a midnight </a:t>
            </a:r>
            <a:r>
              <a:rPr lang="en-US" sz="3200" b="1" dirty="0" smtClean="0"/>
              <a:t>dreary</a:t>
            </a:r>
            <a:r>
              <a:rPr lang="en-US" sz="3200" dirty="0" smtClean="0"/>
              <a:t>, while I pondered, weak and </a:t>
            </a:r>
            <a:r>
              <a:rPr lang="en-US" sz="3200" b="1" dirty="0" smtClean="0"/>
              <a:t>weary</a:t>
            </a:r>
            <a:r>
              <a:rPr lang="en-US" sz="3200" dirty="0" smtClean="0"/>
              <a:t>,</a:t>
            </a:r>
            <a:br>
              <a:rPr lang="en-US" sz="3200" dirty="0" smtClean="0"/>
            </a:br>
            <a:r>
              <a:rPr lang="en-US" sz="3200" dirty="0" smtClean="0"/>
              <a:t>Over many a quaint and curious volume of forgotten </a:t>
            </a:r>
            <a:r>
              <a:rPr lang="en-US" sz="3200" i="1" dirty="0" smtClean="0"/>
              <a:t>lore</a:t>
            </a:r>
            <a:r>
              <a:rPr lang="en-US" sz="3200" dirty="0" smtClean="0"/>
              <a:t>,</a:t>
            </a:r>
            <a:br>
              <a:rPr lang="en-US" sz="3200" dirty="0" smtClean="0"/>
            </a:br>
            <a:r>
              <a:rPr lang="en-US" sz="3200" dirty="0" smtClean="0"/>
              <a:t>         While I nodded, nearly </a:t>
            </a:r>
            <a:r>
              <a:rPr lang="en-US" sz="3200" b="1" dirty="0" smtClean="0"/>
              <a:t>napping</a:t>
            </a:r>
            <a:r>
              <a:rPr lang="en-US" sz="3200" dirty="0" smtClean="0"/>
              <a:t>, suddenly there came a </a:t>
            </a:r>
            <a:r>
              <a:rPr lang="en-US" sz="3200" b="1" dirty="0" smtClean="0"/>
              <a:t>tapping</a:t>
            </a:r>
            <a:r>
              <a:rPr lang="en-US" sz="3200" dirty="0" smtClean="0"/>
              <a:t>,</a:t>
            </a:r>
            <a:br>
              <a:rPr lang="en-US" sz="3200" dirty="0" smtClean="0"/>
            </a:br>
            <a:r>
              <a:rPr lang="en-US" sz="3200" dirty="0" smtClean="0"/>
              <a:t>As of some one gently </a:t>
            </a:r>
            <a:r>
              <a:rPr lang="en-US" sz="3200" b="1" dirty="0" smtClean="0"/>
              <a:t>rapping, rapping</a:t>
            </a:r>
            <a:r>
              <a:rPr lang="en-US" sz="3200" dirty="0" smtClean="0"/>
              <a:t> at my chamber </a:t>
            </a:r>
            <a:r>
              <a:rPr lang="en-US" sz="3200" i="1" dirty="0" smtClean="0"/>
              <a:t>door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en-US" sz="3200" dirty="0" smtClean="0"/>
              <a:t>"</a:t>
            </a:r>
            <a:r>
              <a:rPr lang="en-US" sz="3200" dirty="0" err="1" smtClean="0"/>
              <a:t>'Tis</a:t>
            </a:r>
            <a:r>
              <a:rPr lang="en-US" sz="3200" dirty="0" smtClean="0"/>
              <a:t> some visitor," I muttered, "</a:t>
            </a:r>
            <a:r>
              <a:rPr lang="en-US" sz="3200" b="1" dirty="0" smtClean="0"/>
              <a:t>tapping</a:t>
            </a:r>
            <a:r>
              <a:rPr lang="en-US" sz="3200" dirty="0" smtClean="0"/>
              <a:t> at my chamber </a:t>
            </a:r>
            <a:r>
              <a:rPr lang="en-US" sz="3200" i="1" dirty="0" smtClean="0"/>
              <a:t>door</a:t>
            </a:r>
            <a:r>
              <a:rPr lang="en-US" sz="3200" dirty="0" smtClean="0"/>
              <a:t> -” Edgar Allan Poe</a:t>
            </a:r>
            <a:endParaRPr lang="en-US" sz="3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>
              <a:buNone/>
            </a:pPr>
            <a:endParaRPr lang="en-US" sz="2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03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3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Blank Verse: any verse comprised of unrhymed lines all in the same meter (like ordinary speech); written in iambic pentameter</a:t>
            </a:r>
          </a:p>
          <a:p>
            <a:pPr>
              <a:buNone/>
            </a:pPr>
            <a:endParaRPr lang="en-US" sz="33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800" dirty="0" smtClean="0"/>
              <a:t>    “Tomorrow, and tomorrow, and tomorrow,</a:t>
            </a:r>
            <a:br>
              <a:rPr lang="en-US" sz="2800" dirty="0" smtClean="0"/>
            </a:br>
            <a:r>
              <a:rPr lang="en-US" sz="2800" dirty="0" smtClean="0"/>
              <a:t>Creeps in this petty pace from day to day, </a:t>
            </a:r>
            <a:br>
              <a:rPr lang="en-US" sz="2800" dirty="0" smtClean="0"/>
            </a:br>
            <a:r>
              <a:rPr lang="en-US" sz="2800" dirty="0" smtClean="0"/>
              <a:t>To the last syllable of recorded time; </a:t>
            </a:r>
            <a:br>
              <a:rPr lang="en-US" sz="2800" dirty="0" smtClean="0"/>
            </a:br>
            <a:r>
              <a:rPr lang="en-US" sz="2800" dirty="0" smtClean="0"/>
              <a:t>And all our yesterdays have lighted fools </a:t>
            </a:r>
            <a:br>
              <a:rPr lang="en-US" sz="2800" dirty="0" smtClean="0"/>
            </a:br>
            <a:r>
              <a:rPr lang="en-US" sz="2800" dirty="0" smtClean="0"/>
              <a:t>The way to dusty death. Out, out, brief candle! </a:t>
            </a:r>
            <a:br>
              <a:rPr lang="en-US" sz="2800" dirty="0" smtClean="0"/>
            </a:br>
            <a:r>
              <a:rPr lang="en-US" sz="2800" dirty="0" smtClean="0"/>
              <a:t>Life's but a walking shadow, a poor player </a:t>
            </a:r>
            <a:br>
              <a:rPr lang="en-US" sz="2800" dirty="0" smtClean="0"/>
            </a:br>
            <a:r>
              <a:rPr lang="en-US" sz="2800" dirty="0" smtClean="0"/>
              <a:t>That struts and frets his hour upon the stage </a:t>
            </a:r>
            <a:br>
              <a:rPr lang="en-US" sz="2800" dirty="0" smtClean="0"/>
            </a:br>
            <a:r>
              <a:rPr lang="en-US" sz="2800" dirty="0" smtClean="0"/>
              <a:t>And then is heard no more: it is a tale </a:t>
            </a:r>
            <a:br>
              <a:rPr lang="en-US" sz="2800" dirty="0" smtClean="0"/>
            </a:br>
            <a:r>
              <a:rPr lang="en-US" sz="2800" dirty="0" smtClean="0"/>
              <a:t>Told by an idiot, full of sound and fury, </a:t>
            </a:r>
            <a:br>
              <a:rPr lang="en-US" sz="2800" dirty="0" smtClean="0"/>
            </a:br>
            <a:r>
              <a:rPr lang="en-US" sz="2800" dirty="0" smtClean="0"/>
              <a:t>Signifying nothing.” – William Shakespeare (“Macbeth”)</a:t>
            </a:r>
            <a:endParaRPr lang="en-US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379</TotalTime>
  <Words>841</Words>
  <Application>Microsoft Office PowerPoint</Application>
  <PresentationFormat>On-screen Show (4:3)</PresentationFormat>
  <Paragraphs>195</Paragraphs>
  <Slides>20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Ways to Navigate Poetry  Adapted from How To Write Poetry by Paul B. Janeczko</vt:lpstr>
      <vt:lpstr>The Writing Process</vt:lpstr>
      <vt:lpstr>Ways to Make your Poetry </vt:lpstr>
      <vt:lpstr>More Ways…</vt:lpstr>
      <vt:lpstr>Poetry Scanning</vt:lpstr>
      <vt:lpstr>Parts of a Poem</vt:lpstr>
      <vt:lpstr>Repetition</vt:lpstr>
      <vt:lpstr>Rhyme</vt:lpstr>
      <vt:lpstr>Slide 9</vt:lpstr>
      <vt:lpstr>Slide 10</vt:lpstr>
      <vt:lpstr>Creating Images</vt:lpstr>
      <vt:lpstr>Word Choice</vt:lpstr>
      <vt:lpstr>Word Choice Cont’d</vt:lpstr>
      <vt:lpstr>Figurative Language</vt:lpstr>
      <vt:lpstr>Other Elements…</vt:lpstr>
      <vt:lpstr>        Why don’t poets just say what they mean? </vt:lpstr>
      <vt:lpstr>         “ Why do stained-glass windows always block the sun with all those annoying colors and patterns?”</vt:lpstr>
      <vt:lpstr>Line Breaks</vt:lpstr>
      <vt:lpstr>Why would I want to break up lines in a particular way anyway?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Poetry: A Handbook</dc:title>
  <dc:creator>Caroline</dc:creator>
  <cp:lastModifiedBy> </cp:lastModifiedBy>
  <cp:revision>13</cp:revision>
  <dcterms:created xsi:type="dcterms:W3CDTF">2011-01-24T00:06:16Z</dcterms:created>
  <dcterms:modified xsi:type="dcterms:W3CDTF">2011-03-29T12:02:39Z</dcterms:modified>
</cp:coreProperties>
</file>